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9" r:id="rId10"/>
    <p:sldId id="265" r:id="rId11"/>
    <p:sldId id="272" r:id="rId12"/>
    <p:sldId id="270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7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8F546-B4E8-42DF-B8DC-A7ADAB5890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5C8F-91EB-4FAC-BFB5-69F4FB2FF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2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CBA842-BB26-4BB7-98DC-CA1EDCB976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52982" y="116632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152 Красногвардейского района             Санкт-Петербурга имени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А.Т.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Апакидзе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12977"/>
            <a:ext cx="6400800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ПОДНОМИНАЦИЯ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педагог школьного спортивного клуба»</a:t>
            </a:r>
          </a:p>
          <a:p>
            <a:pPr algn="ctr"/>
            <a:endParaRPr lang="ru-RU" alt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Эмблема ш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76845"/>
            <a:ext cx="12961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Эмблема ассоци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03135"/>
            <a:ext cx="1286817" cy="12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14847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педагогических достижений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и спорту Красногвардейского района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учебном году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6962" y="5517232"/>
            <a:ext cx="4377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Забелина Наталья Юрьевна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дополнительного образования ГБОУ № 152 Красногвардейского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20211128_141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067" y="4117557"/>
            <a:ext cx="3080935" cy="231070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3767" y="4576204"/>
            <a:ext cx="646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"Современный педагог - личность   и профессионал"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9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88832" cy="722344"/>
          </a:xfrm>
          <a:solidFill>
            <a:srgbClr val="FFFF0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mtClean="0"/>
              <a:t>Мы за  </a:t>
            </a:r>
            <a:r>
              <a:rPr lang="ru-RU" sz="3200" dirty="0" smtClean="0"/>
              <a:t>Здоровый Образ Жизни!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664296" cy="1728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62940"/>
            <a:ext cx="1659599" cy="21083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3203575" cy="2401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057400" cy="2960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ОНКУРС ШСК 152\фото для конкурса шск\IMG_20160424_1028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5013176"/>
            <a:ext cx="2883735" cy="173024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20180203_1128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6" y="4077072"/>
            <a:ext cx="2945448" cy="220908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20180414_1448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82" y="3033217"/>
            <a:ext cx="2476715" cy="185753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Рабочий стол\kве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81163"/>
            <a:ext cx="36830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C:\Documents and Settings\Admin\Рабочий стол\документы\ЗОЖ\компьютерный коллаж ЗДОРОВЫЙ ОБРАЗ ЖИЗНИ\2\10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81163"/>
            <a:ext cx="39989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http://school152spb.ru/doc/tz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03650"/>
            <a:ext cx="22145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http://school152spb.ru/doc/tz/konkurs-ifz/20170131_1841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4406900"/>
            <a:ext cx="33321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9"/>
          <p:cNvSpPr txBox="1">
            <a:spLocks/>
          </p:cNvSpPr>
          <p:nvPr/>
        </p:nvSpPr>
        <p:spPr>
          <a:xfrm>
            <a:off x="1167433" y="84137"/>
            <a:ext cx="7619380" cy="143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ШСК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«Охтинские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барсы»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акциях по Здоровому Образу Жизни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1646238" y="3357563"/>
            <a:ext cx="2854325" cy="5222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Arial" pitchFamily="34" charset="0"/>
                <a:cs typeface="Arial" pitchFamily="34" charset="0"/>
              </a:rPr>
              <a:t>2 место в районном Квесте «Я выбираю ЗОЖ»</a:t>
            </a:r>
          </a:p>
        </p:txBody>
      </p:sp>
      <p:sp>
        <p:nvSpPr>
          <p:cNvPr id="40968" name="TextBox 2"/>
          <p:cNvSpPr txBox="1">
            <a:spLocks noChangeArrowheads="1"/>
          </p:cNvSpPr>
          <p:nvPr/>
        </p:nvSpPr>
        <p:spPr bwMode="auto">
          <a:xfrm>
            <a:off x="6516688" y="4149725"/>
            <a:ext cx="2270125" cy="4603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Arial" pitchFamily="34" charset="0"/>
                <a:cs typeface="Arial" pitchFamily="34" charset="0"/>
              </a:rPr>
              <a:t>1 место в номинации «Компьютерный коллаж»</a:t>
            </a:r>
          </a:p>
        </p:txBody>
      </p:sp>
      <p:sp>
        <p:nvSpPr>
          <p:cNvPr id="40969" name="TextBox 3"/>
          <p:cNvSpPr txBox="1">
            <a:spLocks noChangeArrowheads="1"/>
          </p:cNvSpPr>
          <p:nvPr/>
        </p:nvSpPr>
        <p:spPr bwMode="auto">
          <a:xfrm>
            <a:off x="1298575" y="6411913"/>
            <a:ext cx="3384550" cy="4603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Arial" pitchFamily="34" charset="0"/>
                <a:cs typeface="Arial" pitchFamily="34" charset="0"/>
              </a:rPr>
              <a:t>Диплом 2 степени в номинации «Санитарный плакат»</a:t>
            </a:r>
          </a:p>
        </p:txBody>
      </p:sp>
    </p:spTree>
    <p:extLst>
      <p:ext uri="{BB962C8B-B14F-4D97-AF65-F5344CB8AC3E}">
        <p14:creationId xmlns:p14="http://schemas.microsoft.com/office/powerpoint/2010/main" val="3645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112569" cy="946980"/>
          </a:xfrm>
          <a:solidFill>
            <a:srgbClr val="FFFF00"/>
          </a:solidFill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Популяризация норм ГТО</a:t>
            </a:r>
            <a:endParaRPr lang="ru-RU" sz="3200" dirty="0"/>
          </a:p>
        </p:txBody>
      </p:sp>
      <p:pic>
        <p:nvPicPr>
          <p:cNvPr id="36867" name="Picture 2" descr="C:\Documents and Settings\Admin\Рабочий стол\рис гт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" y="1585913"/>
            <a:ext cx="313213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Documents and Settings\Admin\Рабочий стол\рис гто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423988"/>
            <a:ext cx="334803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Documents and Settings\Admin\Рабочий стол\рис гто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8124"/>
            <a:ext cx="3393017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168650" y="1851025"/>
            <a:ext cx="2479675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Конкурс рисунков</a:t>
            </a: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отжимание г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79375"/>
            <a:ext cx="3027033" cy="22695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Admin\Рабочий стол\стрельба г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4437112"/>
            <a:ext cx="3034292" cy="22764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Рисунок 3" descr="C:\Documents and Settings\Admin\Рабочий стол\H9MBwGFVNP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2636912"/>
            <a:ext cx="2990850" cy="159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Рисунок 4" descr="C:\Documents and Settings\Admin\Рабочий стол\2D8dFllyK_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76" y="4691437"/>
            <a:ext cx="2525432" cy="1980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4" descr="C:\Documents and Settings\Admin\Рабочий стол\пресс гт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12" y="188913"/>
            <a:ext cx="2735398" cy="205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Documents and Settings\Admin\Рабочий стол\гибкост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0028"/>
            <a:ext cx="2328862" cy="3103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20171009_162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1318"/>
            <a:ext cx="2659144" cy="199222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материалы для видеоролика\гто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19350"/>
            <a:ext cx="3092898" cy="206112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88913"/>
            <a:ext cx="208823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норм ГТО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6632"/>
            <a:ext cx="720080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Гражданская ответственность и социальная активность</a:t>
            </a:r>
          </a:p>
        </p:txBody>
      </p:sp>
      <p:pic>
        <p:nvPicPr>
          <p:cNvPr id="3074" name="Picture 2" descr="C:\Users\admin\Desktop\20211128_195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485755" cy="244827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20180414_144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04764"/>
            <a:ext cx="3168352" cy="237626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56530" t="39303" r="28219" b="22886"/>
          <a:stretch/>
        </p:blipFill>
        <p:spPr bwMode="auto">
          <a:xfrm>
            <a:off x="5652120" y="3784680"/>
            <a:ext cx="2390520" cy="2808312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C:\Users\admin\Desktop\20211128_201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3066528" cy="229989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9"/>
          <p:cNvSpPr txBox="1">
            <a:spLocks/>
          </p:cNvSpPr>
          <p:nvPr/>
        </p:nvSpPr>
        <p:spPr>
          <a:xfrm>
            <a:off x="1115616" y="170246"/>
            <a:ext cx="7920880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работа педагогов и родителей – членов ШСК «Охтинские барсы»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333056"/>
            <a:ext cx="2899616" cy="232323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3" y="1268760"/>
            <a:ext cx="31559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материалы для видеоролика\спорт семья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26" y="1268760"/>
            <a:ext cx="2927648" cy="19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сем шаш турнир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70" y="2637052"/>
            <a:ext cx="2530212" cy="16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IMG-20211111-WA0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7" y="4509120"/>
            <a:ext cx="464051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wwalls.ru/download.php?file=201210/1366x768/wwalls.ru-44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750" y="260350"/>
            <a:ext cx="8135938" cy="1139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Будущее нашей страны и общества напрямую зависит от 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педагога…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B_4kfktClC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40" y="1628800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703769"/>
      </p:ext>
    </p:extLst>
  </p:cSld>
  <p:clrMapOvr>
    <a:masterClrMapping/>
  </p:clrMapOvr>
  <p:transition advTm="533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555776" y="154557"/>
            <a:ext cx="5318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822E76"/>
                </a:solidFill>
                <a:latin typeface="Times New Roman" pitchFamily="18" charset="0"/>
                <a:cs typeface="Times New Roman" pitchFamily="18" charset="0"/>
              </a:rPr>
              <a:t>Школьный спортивный клуб </a:t>
            </a:r>
            <a:r>
              <a:rPr lang="ru-RU" altLang="ru-RU" sz="3200" dirty="0" smtClean="0">
                <a:solidFill>
                  <a:srgbClr val="822E76"/>
                </a:solidFill>
                <a:latin typeface="Times New Roman" pitchFamily="18" charset="0"/>
                <a:cs typeface="Times New Roman" pitchFamily="18" charset="0"/>
              </a:rPr>
              <a:t>«ОХТИНСКИЕ </a:t>
            </a:r>
            <a:r>
              <a:rPr lang="ru-RU" altLang="ru-RU" sz="3200" dirty="0">
                <a:solidFill>
                  <a:srgbClr val="822E76"/>
                </a:solidFill>
                <a:latin typeface="Times New Roman" pitchFamily="18" charset="0"/>
                <a:cs typeface="Times New Roman" pitchFamily="18" charset="0"/>
              </a:rPr>
              <a:t>БАРСЫ»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107529" y="2636912"/>
            <a:ext cx="3184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Эмблема ШСК</a:t>
            </a:r>
          </a:p>
        </p:txBody>
      </p:sp>
      <p:pic>
        <p:nvPicPr>
          <p:cNvPr id="6" name="Рисунок 4" descr="C:\Documents and Settings\Admin\Рабочий стол\01. Кесарева Марина 5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58" y="1997000"/>
            <a:ext cx="214788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54820" y="4869160"/>
            <a:ext cx="2601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Девиз ШСК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05314" y="4728666"/>
            <a:ext cx="3889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«Быстрый барс бежит вперед, нас к победе он ведет!»</a:t>
            </a:r>
            <a:endParaRPr lang="ru-RU" alt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Эмблема шко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1" y="842540"/>
            <a:ext cx="12961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Эмблема ассоци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842540"/>
            <a:ext cx="1286817" cy="12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212966"/>
            <a:ext cx="7056784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резидент ШСК со своими воспитанниками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Admin\Рабочий стол\футбол 3 место город и 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27" y="1268760"/>
            <a:ext cx="7188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0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610029"/>
            <a:ext cx="1827725" cy="1257589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видов спорта, подготовка обучающихся к сдаче норм ГТО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230" y="188640"/>
            <a:ext cx="650722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ШСК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«Охтинские барсы»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C:\Documents and Settings\Admin\Рабочий стол\01. Кесарева Марина 5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" y="313"/>
            <a:ext cx="1836204" cy="20248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7654" y="1993709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соревнований,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праздников,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акций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2265" y="1840814"/>
            <a:ext cx="201622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соревнованиях  и мероприятиях школьного,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муниципального,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районного, городского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уровней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2347177"/>
            <a:ext cx="2088232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Секционная работа: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Фехтование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Волейбол.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Баскетбол.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Каратэ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Настольный теннис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альпинизма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Фитнес-аэробика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Самбо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5243916"/>
            <a:ext cx="22322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заимодействие со спортивными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школами, другими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ШСК района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0039" y="4954564"/>
            <a:ext cx="22322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образа жизни, профилактика вредных привычек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043671" y="1928093"/>
            <a:ext cx="3527425" cy="2424113"/>
            <a:chOff x="3354657" y="2047588"/>
            <a:chExt cx="2117949" cy="2165363"/>
          </a:xfrm>
        </p:grpSpPr>
        <p:sp>
          <p:nvSpPr>
            <p:cNvPr id="3" name="Овал 2"/>
            <p:cNvSpPr/>
            <p:nvPr/>
          </p:nvSpPr>
          <p:spPr>
            <a:xfrm>
              <a:off x="3354657" y="2047588"/>
              <a:ext cx="2117949" cy="2165363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3664438" y="2365231"/>
              <a:ext cx="1498387" cy="1530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Формы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 работы 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ШСК 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/>
                </a:rPr>
                <a:t>«</a:t>
              </a: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О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/>
                </a:rPr>
                <a:t>хтинские </a:t>
              </a: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барсы»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3940788" y="109831"/>
            <a:ext cx="1520825" cy="1104900"/>
            <a:chOff x="4444734" y="-262955"/>
            <a:chExt cx="1520028" cy="1104439"/>
          </a:xfrm>
        </p:grpSpPr>
        <p:sp>
          <p:nvSpPr>
            <p:cNvPr id="6" name="Овал 5"/>
            <p:cNvSpPr/>
            <p:nvPr/>
          </p:nvSpPr>
          <p:spPr>
            <a:xfrm>
              <a:off x="4444734" y="-262955"/>
              <a:ext cx="1520028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Овал 28"/>
            <p:cNvSpPr/>
            <p:nvPr/>
          </p:nvSpPr>
          <p:spPr>
            <a:xfrm>
              <a:off x="4684321" y="-101098"/>
              <a:ext cx="1074174" cy="78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 b="1" dirty="0">
                <a:solidFill>
                  <a:srgbClr val="CC3300"/>
                </a:solidFill>
                <a:latin typeface="Arial"/>
              </a:endParaRP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Спортивные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кружки,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секции</a:t>
              </a:r>
              <a:endParaRPr lang="ru-RU" sz="1000" dirty="0"/>
            </a:p>
          </p:txBody>
        </p:sp>
      </p:grp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5744773" y="5301682"/>
            <a:ext cx="1287463" cy="1104900"/>
            <a:chOff x="6097930" y="4567424"/>
            <a:chExt cx="1287102" cy="1104439"/>
          </a:xfrm>
        </p:grpSpPr>
        <p:sp>
          <p:nvSpPr>
            <p:cNvPr id="9" name="Овал 8"/>
            <p:cNvSpPr/>
            <p:nvPr/>
          </p:nvSpPr>
          <p:spPr>
            <a:xfrm>
              <a:off x="6097930" y="4567424"/>
              <a:ext cx="1287102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Овал 24"/>
            <p:cNvSpPr/>
            <p:nvPr/>
          </p:nvSpPr>
          <p:spPr>
            <a:xfrm>
              <a:off x="6310595" y="4794341"/>
              <a:ext cx="909383" cy="782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Работа с родителями</a:t>
              </a:r>
            </a:p>
          </p:txBody>
        </p:sp>
      </p:grpSp>
      <p:grpSp>
        <p:nvGrpSpPr>
          <p:cNvPr id="11" name="Группа 20"/>
          <p:cNvGrpSpPr>
            <a:grpSpLocks/>
          </p:cNvGrpSpPr>
          <p:nvPr/>
        </p:nvGrpSpPr>
        <p:grpSpPr bwMode="auto">
          <a:xfrm>
            <a:off x="1043177" y="3493788"/>
            <a:ext cx="1454150" cy="1104900"/>
            <a:chOff x="1458336" y="3685568"/>
            <a:chExt cx="1453773" cy="1104439"/>
          </a:xfrm>
        </p:grpSpPr>
        <p:sp>
          <p:nvSpPr>
            <p:cNvPr id="12" name="Овал 11"/>
            <p:cNvSpPr/>
            <p:nvPr/>
          </p:nvSpPr>
          <p:spPr>
            <a:xfrm>
              <a:off x="1458336" y="3685568"/>
              <a:ext cx="1453773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Овал 36"/>
            <p:cNvSpPr/>
            <p:nvPr/>
          </p:nvSpPr>
          <p:spPr>
            <a:xfrm>
              <a:off x="1671006" y="3822036"/>
              <a:ext cx="1028433" cy="78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Организация учащихся к сдаче норм ГТО</a:t>
              </a:r>
            </a:p>
          </p:txBody>
        </p:sp>
      </p:grp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1274763" y="1141664"/>
            <a:ext cx="1320800" cy="1103313"/>
            <a:chOff x="810832" y="2210247"/>
            <a:chExt cx="1320787" cy="1104439"/>
          </a:xfrm>
        </p:grpSpPr>
        <p:sp>
          <p:nvSpPr>
            <p:cNvPr id="15" name="Овал 14"/>
            <p:cNvSpPr/>
            <p:nvPr/>
          </p:nvSpPr>
          <p:spPr>
            <a:xfrm>
              <a:off x="810832" y="2210247"/>
              <a:ext cx="1320787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Овал 12"/>
            <p:cNvSpPr/>
            <p:nvPr/>
          </p:nvSpPr>
          <p:spPr>
            <a:xfrm>
              <a:off x="943660" y="2309294"/>
              <a:ext cx="1055132" cy="781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 b="1" dirty="0">
                <a:solidFill>
                  <a:srgbClr val="CC3300"/>
                </a:solidFill>
                <a:latin typeface="Arial"/>
              </a:endParaRP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спортивные </a:t>
              </a:r>
              <a:r>
                <a:rPr lang="ru-RU" sz="1000" b="1" dirty="0" smtClean="0">
                  <a:solidFill>
                    <a:srgbClr val="CC3300"/>
                  </a:solidFill>
                  <a:latin typeface="Arial"/>
                </a:rPr>
                <a:t>соревнования, праздники </a:t>
              </a: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и мероприятия школы </a:t>
              </a:r>
              <a:endParaRPr lang="ru-RU" sz="1000" dirty="0"/>
            </a:p>
          </p:txBody>
        </p:sp>
      </p:grpSp>
      <p:grpSp>
        <p:nvGrpSpPr>
          <p:cNvPr id="17" name="Группа 26"/>
          <p:cNvGrpSpPr>
            <a:grpSpLocks/>
          </p:cNvGrpSpPr>
          <p:nvPr/>
        </p:nvGrpSpPr>
        <p:grpSpPr bwMode="auto">
          <a:xfrm>
            <a:off x="2595563" y="5446713"/>
            <a:ext cx="1370013" cy="1103312"/>
            <a:chOff x="4552052" y="5185486"/>
            <a:chExt cx="1369769" cy="1104439"/>
          </a:xfrm>
        </p:grpSpPr>
        <p:sp>
          <p:nvSpPr>
            <p:cNvPr id="18" name="Овал 17"/>
            <p:cNvSpPr/>
            <p:nvPr/>
          </p:nvSpPr>
          <p:spPr>
            <a:xfrm>
              <a:off x="4552052" y="5185486"/>
              <a:ext cx="1369769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Овал 48"/>
            <p:cNvSpPr/>
            <p:nvPr/>
          </p:nvSpPr>
          <p:spPr>
            <a:xfrm>
              <a:off x="4775850" y="5328507"/>
              <a:ext cx="968203" cy="780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 smtClean="0">
                  <a:solidFill>
                    <a:srgbClr val="CC3300"/>
                  </a:solidFill>
                  <a:latin typeface="Times New Roman"/>
                </a:rPr>
                <a:t>Взаимодействие со спортивными школами,  </a:t>
              </a:r>
              <a:r>
                <a:rPr lang="ru-RU" sz="1000" b="1" dirty="0">
                  <a:solidFill>
                    <a:srgbClr val="CC3300"/>
                  </a:solidFill>
                  <a:latin typeface="Times New Roman"/>
                </a:rPr>
                <a:t>ШСК района</a:t>
              </a:r>
              <a:endParaRPr lang="ru-RU" sz="1000" dirty="0"/>
            </a:p>
          </p:txBody>
        </p:sp>
      </p:grpSp>
      <p:grpSp>
        <p:nvGrpSpPr>
          <p:cNvPr id="20" name="Группа 10"/>
          <p:cNvGrpSpPr>
            <a:grpSpLocks/>
          </p:cNvGrpSpPr>
          <p:nvPr/>
        </p:nvGrpSpPr>
        <p:grpSpPr bwMode="auto">
          <a:xfrm>
            <a:off x="6713370" y="908720"/>
            <a:ext cx="1250950" cy="1104900"/>
            <a:chOff x="6412072" y="1018766"/>
            <a:chExt cx="1249871" cy="1104439"/>
          </a:xfrm>
        </p:grpSpPr>
        <p:sp>
          <p:nvSpPr>
            <p:cNvPr id="21" name="Овал 20"/>
            <p:cNvSpPr/>
            <p:nvPr/>
          </p:nvSpPr>
          <p:spPr>
            <a:xfrm>
              <a:off x="6412072" y="1018766"/>
              <a:ext cx="1249871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Овал 16"/>
            <p:cNvSpPr/>
            <p:nvPr/>
          </p:nvSpPr>
          <p:spPr>
            <a:xfrm>
              <a:off x="6594477" y="1180623"/>
              <a:ext cx="885061" cy="78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Спортивные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 акции </a:t>
              </a:r>
              <a:r>
                <a:rPr lang="ru-RU" sz="1000" b="1" dirty="0" smtClean="0">
                  <a:solidFill>
                    <a:srgbClr val="CC3300"/>
                  </a:solidFill>
                  <a:latin typeface="Arial"/>
                </a:rPr>
                <a:t>разных уровней</a:t>
              </a:r>
              <a:endParaRPr lang="ru-RU" sz="1000" dirty="0"/>
            </a:p>
          </p:txBody>
        </p:sp>
      </p:grpSp>
      <p:grpSp>
        <p:nvGrpSpPr>
          <p:cNvPr id="23" name="Группа 12"/>
          <p:cNvGrpSpPr>
            <a:grpSpLocks/>
          </p:cNvGrpSpPr>
          <p:nvPr/>
        </p:nvGrpSpPr>
        <p:grpSpPr bwMode="auto">
          <a:xfrm>
            <a:off x="7446469" y="3247306"/>
            <a:ext cx="1228725" cy="1104900"/>
            <a:chOff x="6998485" y="2826959"/>
            <a:chExt cx="1228279" cy="1104439"/>
          </a:xfrm>
        </p:grpSpPr>
        <p:sp>
          <p:nvSpPr>
            <p:cNvPr id="24" name="Овал 23"/>
            <p:cNvSpPr/>
            <p:nvPr/>
          </p:nvSpPr>
          <p:spPr>
            <a:xfrm>
              <a:off x="6998485" y="2826959"/>
              <a:ext cx="1228279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Овал 20"/>
            <p:cNvSpPr/>
            <p:nvPr/>
          </p:nvSpPr>
          <p:spPr>
            <a:xfrm>
              <a:off x="7177808" y="2957080"/>
              <a:ext cx="869634" cy="78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Работа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со спортивным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активом</a:t>
              </a:r>
              <a:endParaRPr lang="ru-RU" sz="1000" dirty="0"/>
            </a:p>
          </p:txBody>
        </p:sp>
      </p:grpSp>
      <p:sp>
        <p:nvSpPr>
          <p:cNvPr id="26" name="Стрелка вниз 25"/>
          <p:cNvSpPr/>
          <p:nvPr/>
        </p:nvSpPr>
        <p:spPr>
          <a:xfrm rot="7380976">
            <a:off x="2718259" y="1952410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79603">
            <a:off x="3600933" y="4527467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4109512">
            <a:off x="2726903" y="3445243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3601690">
            <a:off x="6466099" y="1796773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20148390">
            <a:off x="5700238" y="4460867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7195506">
            <a:off x="6898998" y="3301072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4671407" y="1211148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0"/>
            <a:ext cx="9232901" cy="6926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Documents and Settings\Admin\Рабочий стол\КОНКУРС ШСК 152\Файл № 1. Титульник положения Ш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8825" y="-16078200"/>
            <a:ext cx="26241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ая соединительная линия 34"/>
          <p:cNvSpPr/>
          <p:nvPr/>
        </p:nvSpPr>
        <p:spPr bwMode="auto">
          <a:xfrm rot="19245590">
            <a:off x="3390900" y="4162425"/>
            <a:ext cx="39688" cy="39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700" tIns="0" rIns="12700" bIns="0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ru-RU" sz="500"/>
          </a:p>
        </p:txBody>
      </p:sp>
      <p:sp>
        <p:nvSpPr>
          <p:cNvPr id="27654" name="Прямоугольник 1"/>
          <p:cNvSpPr>
            <a:spLocks noChangeArrowheads="1"/>
          </p:cNvSpPr>
          <p:nvPr/>
        </p:nvSpPr>
        <p:spPr bwMode="auto">
          <a:xfrm>
            <a:off x="2987824" y="476672"/>
            <a:ext cx="4572000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работы</a:t>
            </a:r>
            <a:r>
              <a:rPr lang="ru-RU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altLang="ru-RU" b="1" i="1" dirty="0">
                <a:latin typeface="Arial" pitchFamily="34" charset="0"/>
                <a:cs typeface="Arial" pitchFamily="34" charset="0"/>
              </a:rPr>
              <a:t>Чтобы быть хорошим преподавателем,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 i="1" dirty="0">
                <a:latin typeface="Arial" pitchFamily="34" charset="0"/>
                <a:cs typeface="Arial" pitchFamily="34" charset="0"/>
              </a:rPr>
              <a:t>нужно любить то, что преподаешь, и любить 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 i="1" dirty="0">
                <a:latin typeface="Arial" pitchFamily="34" charset="0"/>
                <a:cs typeface="Arial" pitchFamily="34" charset="0"/>
              </a:rPr>
              <a:t>тех, кому преподаешь. 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3" descr="C:\Documents and Settings\Admin\Рабочий стол\футбол 1 место район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50260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Admin\Рабочий стол\футб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12" y="4365103"/>
            <a:ext cx="3143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Documents and Settings\Admin\Рабочий стол\футбол 1 место гор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960009" cy="22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Documents and Settings\Admin\Рабочий стол\футбол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38085"/>
            <a:ext cx="2869144" cy="191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4976813" y="115888"/>
            <a:ext cx="3351212" cy="14409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«Футбол»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материалы для видеоролика\фут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1927"/>
            <a:ext cx="2448272" cy="16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графии школа\CAM011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03" y="1626822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фотографии школа\CAM013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83" y="4581128"/>
            <a:ext cx="2704318" cy="20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фотографии школа\CAM015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555876" cy="19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8640"/>
            <a:ext cx="79928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Самообразование и повышение квалификации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24" y="4149080"/>
            <a:ext cx="3178990" cy="22747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20211128_165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15952"/>
            <a:ext cx="3312368" cy="235921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Screenshot_20210831-015007_Yand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44" y="908720"/>
            <a:ext cx="2295763" cy="301920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Сертификат проекта infourok.ru №ВО17454118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2160240" cy="305718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4824536" cy="7966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достижения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11225"/>
            <a:ext cx="212566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5" y="3967956"/>
            <a:ext cx="201453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102"/>
            <a:ext cx="187220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7" y="3967956"/>
            <a:ext cx="1939355" cy="28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97826"/>
            <a:ext cx="1872208" cy="279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admin\Desktop\20180426_2235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36" y="1268760"/>
            <a:ext cx="2376264" cy="16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20211128_2137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7142" y="1449026"/>
            <a:ext cx="27367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20211128_2136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463" y="4325073"/>
            <a:ext cx="2787651" cy="20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346</TotalTime>
  <Words>316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Государственное бюджетное общеобразовательное учреждение средняя общеобразовательная школа № 152 Красногвардейского района             Санкт-Петербурга имени Героя Российской Федерации А.Т. Апакидзе </vt:lpstr>
      <vt:lpstr>Презентация PowerPoint</vt:lpstr>
      <vt:lpstr>Презентация PowerPoint</vt:lpstr>
      <vt:lpstr>Направления деятельности ШСК  «Охтинские барсы»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Личные достижения</vt:lpstr>
      <vt:lpstr>Мы за  Здоровый Образ Жизни!</vt:lpstr>
      <vt:lpstr>Презентация PowerPoint</vt:lpstr>
      <vt:lpstr>Популяризация норм ГТО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средняя общеобразовательная школа № 152 Красногвардейского района             Санкт-Петербурга имени Героя Российской Федерации А.Т. Апакидзе </dc:title>
  <dc:creator>Алексей Забелин</dc:creator>
  <cp:lastModifiedBy>Алексей Забелин</cp:lastModifiedBy>
  <cp:revision>31</cp:revision>
  <dcterms:created xsi:type="dcterms:W3CDTF">2021-11-26T15:03:18Z</dcterms:created>
  <dcterms:modified xsi:type="dcterms:W3CDTF">2021-11-28T20:54:53Z</dcterms:modified>
</cp:coreProperties>
</file>