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57" r:id="rId5"/>
    <p:sldId id="259" r:id="rId6"/>
    <p:sldId id="260" r:id="rId7"/>
    <p:sldId id="258" r:id="rId8"/>
    <p:sldId id="262" r:id="rId9"/>
    <p:sldId id="263" r:id="rId10"/>
    <p:sldId id="266" r:id="rId11"/>
    <p:sldId id="261" r:id="rId12"/>
    <p:sldId id="265" r:id="rId13"/>
    <p:sldId id="264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1" y="188640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средняя общеобразовательная школа № 152 Красногвардейского района Санкт-Петербурга имени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А.Т.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Апакидзе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спортивный клуб «Охтинские барсы»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653136"/>
            <a:ext cx="31683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ШСК: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Забелина Наталья Юрьевна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Эмблема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5" y="1068848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XXL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875806" cy="344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Эмблема ассоци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9232"/>
            <a:ext cx="1286817" cy="12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" name="TextBox 7"/>
          <p:cNvSpPr txBox="1"/>
          <p:nvPr/>
        </p:nvSpPr>
        <p:spPr>
          <a:xfrm>
            <a:off x="5179761" y="6009587"/>
            <a:ext cx="309634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043671" y="1928093"/>
            <a:ext cx="3527425" cy="2424113"/>
            <a:chOff x="3354657" y="2047588"/>
            <a:chExt cx="2117949" cy="2165363"/>
          </a:xfrm>
        </p:grpSpPr>
        <p:sp>
          <p:nvSpPr>
            <p:cNvPr id="3" name="Овал 2"/>
            <p:cNvSpPr/>
            <p:nvPr/>
          </p:nvSpPr>
          <p:spPr>
            <a:xfrm>
              <a:off x="3354657" y="2047588"/>
              <a:ext cx="2117949" cy="2165363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664438" y="2365231"/>
              <a:ext cx="1498387" cy="1530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5240" tIns="15240" rIns="15240" bIns="152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Формы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 работы </a:t>
              </a: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ШСК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/>
                </a:rPr>
                <a:t>«</a:t>
              </a: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О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/>
                </a:rPr>
                <a:t>хтинские </a:t>
              </a:r>
              <a:r>
                <a:rPr lang="ru-RU" sz="2400" b="1" dirty="0">
                  <a:solidFill>
                    <a:srgbClr val="002060"/>
                  </a:solidFill>
                  <a:latin typeface="Times New Roman"/>
                </a:rPr>
                <a:t>барсы»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3940788" y="109831"/>
            <a:ext cx="1520825" cy="1104900"/>
            <a:chOff x="4444734" y="-262955"/>
            <a:chExt cx="1520028" cy="1104439"/>
          </a:xfrm>
        </p:grpSpPr>
        <p:sp>
          <p:nvSpPr>
            <p:cNvPr id="6" name="Овал 5"/>
            <p:cNvSpPr/>
            <p:nvPr/>
          </p:nvSpPr>
          <p:spPr>
            <a:xfrm>
              <a:off x="4444734" y="-262955"/>
              <a:ext cx="1520028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Овал 28"/>
            <p:cNvSpPr/>
            <p:nvPr/>
          </p:nvSpPr>
          <p:spPr>
            <a:xfrm>
              <a:off x="4684321" y="-101098"/>
              <a:ext cx="1074174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solidFill>
                  <a:srgbClr val="CC3300"/>
                </a:solidFill>
                <a:latin typeface="Arial"/>
              </a:endParaRP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кружки,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секции</a:t>
              </a:r>
              <a:endParaRPr lang="ru-RU" sz="1000" dirty="0"/>
            </a:p>
          </p:txBody>
        </p:sp>
      </p:grp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5744773" y="5301682"/>
            <a:ext cx="1287463" cy="1104900"/>
            <a:chOff x="6097930" y="4567424"/>
            <a:chExt cx="1287102" cy="1104439"/>
          </a:xfrm>
        </p:grpSpPr>
        <p:sp>
          <p:nvSpPr>
            <p:cNvPr id="9" name="Овал 8"/>
            <p:cNvSpPr/>
            <p:nvPr/>
          </p:nvSpPr>
          <p:spPr>
            <a:xfrm>
              <a:off x="6097930" y="4567424"/>
              <a:ext cx="1287102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Овал 24"/>
            <p:cNvSpPr/>
            <p:nvPr/>
          </p:nvSpPr>
          <p:spPr>
            <a:xfrm>
              <a:off x="6310595" y="4794341"/>
              <a:ext cx="909383" cy="782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Работа с родителями</a:t>
              </a:r>
            </a:p>
          </p:txBody>
        </p:sp>
      </p:grp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1043177" y="3493788"/>
            <a:ext cx="1454150" cy="1104900"/>
            <a:chOff x="1458336" y="3685568"/>
            <a:chExt cx="1453773" cy="1104439"/>
          </a:xfrm>
        </p:grpSpPr>
        <p:sp>
          <p:nvSpPr>
            <p:cNvPr id="12" name="Овал 11"/>
            <p:cNvSpPr/>
            <p:nvPr/>
          </p:nvSpPr>
          <p:spPr>
            <a:xfrm>
              <a:off x="1458336" y="3685568"/>
              <a:ext cx="1453773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Овал 36"/>
            <p:cNvSpPr/>
            <p:nvPr/>
          </p:nvSpPr>
          <p:spPr>
            <a:xfrm>
              <a:off x="1671006" y="3822036"/>
              <a:ext cx="1028433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Организация учащихся к сдаче норм ГТО</a:t>
              </a:r>
            </a:p>
          </p:txBody>
        </p:sp>
      </p:grpSp>
      <p:grpSp>
        <p:nvGrpSpPr>
          <p:cNvPr id="14" name="Группа 8"/>
          <p:cNvGrpSpPr>
            <a:grpSpLocks/>
          </p:cNvGrpSpPr>
          <p:nvPr/>
        </p:nvGrpSpPr>
        <p:grpSpPr bwMode="auto">
          <a:xfrm>
            <a:off x="1274763" y="1141664"/>
            <a:ext cx="1320800" cy="1103313"/>
            <a:chOff x="810832" y="2210247"/>
            <a:chExt cx="1320787" cy="1104439"/>
          </a:xfrm>
        </p:grpSpPr>
        <p:sp>
          <p:nvSpPr>
            <p:cNvPr id="15" name="Овал 14"/>
            <p:cNvSpPr/>
            <p:nvPr/>
          </p:nvSpPr>
          <p:spPr>
            <a:xfrm>
              <a:off x="810832" y="2210247"/>
              <a:ext cx="1320787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Овал 12"/>
            <p:cNvSpPr/>
            <p:nvPr/>
          </p:nvSpPr>
          <p:spPr>
            <a:xfrm>
              <a:off x="943660" y="2309294"/>
              <a:ext cx="1055132" cy="781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00" b="1" dirty="0">
                <a:solidFill>
                  <a:srgbClr val="CC3300"/>
                </a:solidFill>
                <a:latin typeface="Arial"/>
              </a:endParaRP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 </a:t>
              </a:r>
              <a:r>
                <a:rPr lang="ru-RU" sz="1000" b="1" dirty="0" smtClean="0">
                  <a:solidFill>
                    <a:srgbClr val="CC3300"/>
                  </a:solidFill>
                  <a:latin typeface="Arial"/>
                </a:rPr>
                <a:t>соревнования, праздники </a:t>
              </a: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и мероприятия школы </a:t>
              </a:r>
              <a:endParaRPr lang="ru-RU" sz="1000" dirty="0"/>
            </a:p>
          </p:txBody>
        </p:sp>
      </p:grpSp>
      <p:grpSp>
        <p:nvGrpSpPr>
          <p:cNvPr id="17" name="Группа 26"/>
          <p:cNvGrpSpPr>
            <a:grpSpLocks/>
          </p:cNvGrpSpPr>
          <p:nvPr/>
        </p:nvGrpSpPr>
        <p:grpSpPr bwMode="auto">
          <a:xfrm>
            <a:off x="2595563" y="5446713"/>
            <a:ext cx="1370013" cy="1103312"/>
            <a:chOff x="4552052" y="5185486"/>
            <a:chExt cx="1369769" cy="1104439"/>
          </a:xfrm>
        </p:grpSpPr>
        <p:sp>
          <p:nvSpPr>
            <p:cNvPr id="18" name="Овал 17"/>
            <p:cNvSpPr/>
            <p:nvPr/>
          </p:nvSpPr>
          <p:spPr>
            <a:xfrm>
              <a:off x="4552052" y="5185486"/>
              <a:ext cx="136976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Овал 48"/>
            <p:cNvSpPr/>
            <p:nvPr/>
          </p:nvSpPr>
          <p:spPr>
            <a:xfrm>
              <a:off x="4775850" y="5328507"/>
              <a:ext cx="968203" cy="780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 smtClean="0">
                  <a:solidFill>
                    <a:srgbClr val="CC3300"/>
                  </a:solidFill>
                  <a:latin typeface="Times New Roman"/>
                </a:rPr>
                <a:t>Взаимодействие со спортивными школами,  </a:t>
              </a:r>
              <a:r>
                <a:rPr lang="ru-RU" sz="1000" b="1" dirty="0">
                  <a:solidFill>
                    <a:srgbClr val="CC3300"/>
                  </a:solidFill>
                  <a:latin typeface="Times New Roman"/>
                </a:rPr>
                <a:t>ШСК района</a:t>
              </a:r>
              <a:endParaRPr lang="ru-RU" sz="1000" dirty="0"/>
            </a:p>
          </p:txBody>
        </p:sp>
      </p:grpSp>
      <p:grpSp>
        <p:nvGrpSpPr>
          <p:cNvPr id="20" name="Группа 10"/>
          <p:cNvGrpSpPr>
            <a:grpSpLocks/>
          </p:cNvGrpSpPr>
          <p:nvPr/>
        </p:nvGrpSpPr>
        <p:grpSpPr bwMode="auto">
          <a:xfrm>
            <a:off x="6713370" y="908720"/>
            <a:ext cx="1250950" cy="1104900"/>
            <a:chOff x="6412072" y="1018766"/>
            <a:chExt cx="1249871" cy="1104439"/>
          </a:xfrm>
        </p:grpSpPr>
        <p:sp>
          <p:nvSpPr>
            <p:cNvPr id="21" name="Овал 20"/>
            <p:cNvSpPr/>
            <p:nvPr/>
          </p:nvSpPr>
          <p:spPr>
            <a:xfrm>
              <a:off x="6412072" y="1018766"/>
              <a:ext cx="1249871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Овал 16"/>
            <p:cNvSpPr/>
            <p:nvPr/>
          </p:nvSpPr>
          <p:spPr>
            <a:xfrm>
              <a:off x="6594477" y="1180623"/>
              <a:ext cx="885061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Спортивные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 акции </a:t>
              </a:r>
              <a:r>
                <a:rPr lang="ru-RU" sz="1000" b="1" dirty="0" smtClean="0">
                  <a:solidFill>
                    <a:srgbClr val="CC3300"/>
                  </a:solidFill>
                  <a:latin typeface="Arial"/>
                </a:rPr>
                <a:t>разных уровней</a:t>
              </a:r>
              <a:endParaRPr lang="ru-RU" sz="1000" dirty="0"/>
            </a:p>
          </p:txBody>
        </p:sp>
      </p:grpSp>
      <p:grpSp>
        <p:nvGrpSpPr>
          <p:cNvPr id="23" name="Группа 12"/>
          <p:cNvGrpSpPr>
            <a:grpSpLocks/>
          </p:cNvGrpSpPr>
          <p:nvPr/>
        </p:nvGrpSpPr>
        <p:grpSpPr bwMode="auto">
          <a:xfrm>
            <a:off x="7446469" y="3247306"/>
            <a:ext cx="1228725" cy="1104900"/>
            <a:chOff x="6998485" y="2826959"/>
            <a:chExt cx="1228279" cy="1104439"/>
          </a:xfrm>
        </p:grpSpPr>
        <p:sp>
          <p:nvSpPr>
            <p:cNvPr id="24" name="Овал 23"/>
            <p:cNvSpPr/>
            <p:nvPr/>
          </p:nvSpPr>
          <p:spPr>
            <a:xfrm>
              <a:off x="6998485" y="2826959"/>
              <a:ext cx="122827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Овал 20"/>
            <p:cNvSpPr/>
            <p:nvPr/>
          </p:nvSpPr>
          <p:spPr>
            <a:xfrm>
              <a:off x="7177808" y="2957080"/>
              <a:ext cx="869634" cy="7807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350" tIns="6350" rIns="6350" bIns="6350" spcCol="127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Работа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со спортивным </a:t>
              </a:r>
            </a:p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>
                  <a:solidFill>
                    <a:srgbClr val="CC3300"/>
                  </a:solidFill>
                  <a:latin typeface="Arial"/>
                </a:rPr>
                <a:t>активом</a:t>
              </a:r>
              <a:endParaRPr lang="ru-RU" sz="1000" dirty="0"/>
            </a:p>
          </p:txBody>
        </p:sp>
      </p:grpSp>
      <p:sp>
        <p:nvSpPr>
          <p:cNvPr id="26" name="Стрелка вниз 25"/>
          <p:cNvSpPr/>
          <p:nvPr/>
        </p:nvSpPr>
        <p:spPr>
          <a:xfrm rot="7380976">
            <a:off x="2718259" y="1952410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79603">
            <a:off x="3600933" y="4527467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4109512">
            <a:off x="2726903" y="3445243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3601690">
            <a:off x="6466099" y="1796773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0148390">
            <a:off x="5700238" y="4460867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7195506">
            <a:off x="6898998" y="3301072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671407" y="1211148"/>
            <a:ext cx="242316" cy="658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989939" y="2184709"/>
            <a:ext cx="3240360" cy="2165363"/>
            <a:chOff x="2829456" y="1989297"/>
            <a:chExt cx="3240360" cy="2165363"/>
          </a:xfrm>
        </p:grpSpPr>
        <p:sp>
          <p:nvSpPr>
            <p:cNvPr id="5" name="Овал 4"/>
            <p:cNvSpPr/>
            <p:nvPr/>
          </p:nvSpPr>
          <p:spPr>
            <a:xfrm>
              <a:off x="2829456" y="1989297"/>
              <a:ext cx="3240360" cy="2165363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405521" y="2187552"/>
              <a:ext cx="2160240" cy="1885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Формы</a:t>
              </a:r>
            </a:p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 работы </a:t>
              </a:r>
            </a:p>
            <a:p>
              <a:pPr marR="0"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baseline="0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ШСК «Охтинские</a:t>
              </a:r>
              <a:r>
                <a:rPr lang="ru-RU" sz="2400" b="1" kern="1200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 барсы</a:t>
              </a:r>
              <a:r>
                <a:rPr lang="ru-RU" sz="2400" b="1" kern="1200" baseline="0" dirty="0" smtClean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»</a:t>
              </a:r>
              <a:endParaRPr lang="ru-RU" sz="2400" kern="12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90571" y="1189916"/>
            <a:ext cx="1369769" cy="1104439"/>
            <a:chOff x="2209418" y="539691"/>
            <a:chExt cx="1369769" cy="1104439"/>
          </a:xfrm>
        </p:grpSpPr>
        <p:sp>
          <p:nvSpPr>
            <p:cNvPr id="8" name="Овал 7"/>
            <p:cNvSpPr/>
            <p:nvPr/>
          </p:nvSpPr>
          <p:spPr>
            <a:xfrm>
              <a:off x="2209418" y="539691"/>
              <a:ext cx="136976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2410016" y="701432"/>
              <a:ext cx="968573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Times New Roman"/>
                </a:rPr>
                <a:t>Взаимодействие с другими ШСК</a:t>
              </a:r>
              <a:endParaRPr lang="ru-RU" sz="1000" kern="1200" dirty="0" smtClean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62422" y="3861048"/>
            <a:ext cx="1369769" cy="1104439"/>
            <a:chOff x="4205873" y="1448836"/>
            <a:chExt cx="1369769" cy="1104439"/>
          </a:xfrm>
        </p:grpSpPr>
        <p:sp>
          <p:nvSpPr>
            <p:cNvPr id="11" name="Овал 10"/>
            <p:cNvSpPr/>
            <p:nvPr/>
          </p:nvSpPr>
          <p:spPr>
            <a:xfrm>
              <a:off x="4205873" y="1448836"/>
              <a:ext cx="136976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478479" y="1610576"/>
              <a:ext cx="968573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Times New Roman"/>
                </a:rPr>
                <a:t>Взаимодействие с другими ШСК</a:t>
              </a:r>
              <a:endParaRPr lang="ru-RU" sz="1000" kern="1200" dirty="0" smtClean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31303" y="1058475"/>
            <a:ext cx="1320787" cy="1104439"/>
            <a:chOff x="4993087" y="499869"/>
            <a:chExt cx="1320787" cy="1104439"/>
          </a:xfrm>
        </p:grpSpPr>
        <p:sp>
          <p:nvSpPr>
            <p:cNvPr id="17" name="Овал 16"/>
            <p:cNvSpPr/>
            <p:nvPr/>
          </p:nvSpPr>
          <p:spPr>
            <a:xfrm>
              <a:off x="4993087" y="499869"/>
              <a:ext cx="1320787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5186512" y="661610"/>
              <a:ext cx="933937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baseline="0" dirty="0" smtClean="0">
                <a:solidFill>
                  <a:srgbClr val="CC3300"/>
                </a:solidFill>
                <a:latin typeface="Arial"/>
              </a:endParaRP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мероприятия школы, спортивные праздники</a:t>
              </a:r>
              <a:endParaRPr lang="ru-RU" sz="1000" kern="1200" dirty="0" smtClean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37730" y="4850238"/>
            <a:ext cx="1453773" cy="1104439"/>
            <a:chOff x="1728190" y="4177696"/>
            <a:chExt cx="1453773" cy="1104439"/>
          </a:xfrm>
        </p:grpSpPr>
        <p:sp>
          <p:nvSpPr>
            <p:cNvPr id="23" name="Овал 22"/>
            <p:cNvSpPr/>
            <p:nvPr/>
          </p:nvSpPr>
          <p:spPr>
            <a:xfrm>
              <a:off x="1728190" y="4177696"/>
              <a:ext cx="1453773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1941090" y="4339437"/>
              <a:ext cx="1027973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Организация подготовки детей  к сдаче норм ГТО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823191" y="362141"/>
            <a:ext cx="1520028" cy="1104439"/>
            <a:chOff x="4309692" y="4955114"/>
            <a:chExt cx="1520028" cy="1104439"/>
          </a:xfrm>
        </p:grpSpPr>
        <p:sp>
          <p:nvSpPr>
            <p:cNvPr id="29" name="Овал 28"/>
            <p:cNvSpPr/>
            <p:nvPr/>
          </p:nvSpPr>
          <p:spPr>
            <a:xfrm>
              <a:off x="4309692" y="4955114"/>
              <a:ext cx="1520028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4532295" y="5116855"/>
              <a:ext cx="1074822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baseline="0" dirty="0" smtClean="0">
                <a:solidFill>
                  <a:srgbClr val="CC3300"/>
                </a:solidFill>
                <a:latin typeface="Arial"/>
              </a:endParaRP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Спортивные </a:t>
              </a: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кружки, </a:t>
              </a: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секции</a:t>
              </a:r>
              <a:endParaRPr lang="ru-RU" sz="1000" kern="1200" dirty="0" smtClean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87799" y="3429000"/>
            <a:ext cx="1371569" cy="1104439"/>
            <a:chOff x="2945983" y="4955124"/>
            <a:chExt cx="1371569" cy="1104439"/>
          </a:xfrm>
        </p:grpSpPr>
        <p:sp>
          <p:nvSpPr>
            <p:cNvPr id="35" name="Овал 34"/>
            <p:cNvSpPr/>
            <p:nvPr/>
          </p:nvSpPr>
          <p:spPr>
            <a:xfrm>
              <a:off x="2945983" y="4955124"/>
              <a:ext cx="1371569" cy="11044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Овал 4"/>
            <p:cNvSpPr/>
            <p:nvPr/>
          </p:nvSpPr>
          <p:spPr>
            <a:xfrm>
              <a:off x="3146845" y="5116865"/>
              <a:ext cx="969845" cy="780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baseline="0" dirty="0" smtClean="0">
                <a:solidFill>
                  <a:srgbClr val="CC3300"/>
                </a:solidFill>
                <a:latin typeface="Arial"/>
              </a:endParaRP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Соревнования по различным</a:t>
              </a: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 видам</a:t>
              </a:r>
            </a:p>
            <a:p>
              <a:pPr marR="0"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baseline="0" dirty="0" smtClean="0">
                  <a:solidFill>
                    <a:srgbClr val="CC3300"/>
                  </a:solidFill>
                  <a:latin typeface="Arial"/>
                </a:rPr>
                <a:t> спорта</a:t>
              </a:r>
              <a:endParaRPr lang="ru-RU" sz="1000" kern="1200" dirty="0" smtClean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39752" y="2325691"/>
            <a:ext cx="877927" cy="43896"/>
            <a:chOff x="3070469" y="1895232"/>
            <a:chExt cx="877927" cy="43896"/>
          </a:xfrm>
        </p:grpSpPr>
        <p:sp>
          <p:nvSpPr>
            <p:cNvPr id="38" name="Прямая соединительная линия 3"/>
            <p:cNvSpPr/>
            <p:nvPr/>
          </p:nvSpPr>
          <p:spPr>
            <a:xfrm rot="13102530">
              <a:off x="3070469" y="1905866"/>
              <a:ext cx="877927" cy="22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099200" y="4007756"/>
            <a:ext cx="877927" cy="43896"/>
            <a:chOff x="3070469" y="1895232"/>
            <a:chExt cx="877927" cy="43896"/>
          </a:xfrm>
        </p:grpSpPr>
        <p:sp>
          <p:nvSpPr>
            <p:cNvPr id="41" name="Прямая соединительная линия 3"/>
            <p:cNvSpPr/>
            <p:nvPr/>
          </p:nvSpPr>
          <p:spPr>
            <a:xfrm rot="12575453">
              <a:off x="3070469" y="1905866"/>
              <a:ext cx="877927" cy="22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33772" y="3622117"/>
            <a:ext cx="877927" cy="43896"/>
            <a:chOff x="3070469" y="1895232"/>
            <a:chExt cx="877927" cy="43896"/>
          </a:xfrm>
        </p:grpSpPr>
        <p:sp>
          <p:nvSpPr>
            <p:cNvPr id="44" name="Прямая соединительная линия 3"/>
            <p:cNvSpPr/>
            <p:nvPr/>
          </p:nvSpPr>
          <p:spPr>
            <a:xfrm rot="9620950">
              <a:off x="3070469" y="1905866"/>
              <a:ext cx="877927" cy="22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047535" y="2342302"/>
            <a:ext cx="877927" cy="70592"/>
            <a:chOff x="3101185" y="1868536"/>
            <a:chExt cx="877927" cy="70592"/>
          </a:xfrm>
        </p:grpSpPr>
        <p:sp>
          <p:nvSpPr>
            <p:cNvPr id="47" name="Прямая соединительная линия 3"/>
            <p:cNvSpPr/>
            <p:nvPr/>
          </p:nvSpPr>
          <p:spPr>
            <a:xfrm rot="19362896">
              <a:off x="3101185" y="1868536"/>
              <a:ext cx="877927" cy="2262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58827" y="1731425"/>
            <a:ext cx="58476" cy="431805"/>
            <a:chOff x="3482640" y="1478219"/>
            <a:chExt cx="48741" cy="716926"/>
          </a:xfrm>
        </p:grpSpPr>
        <p:sp>
          <p:nvSpPr>
            <p:cNvPr id="50" name="Прямая соединительная линия 3"/>
            <p:cNvSpPr/>
            <p:nvPr/>
          </p:nvSpPr>
          <p:spPr>
            <a:xfrm rot="16200000">
              <a:off x="3143231" y="1817628"/>
              <a:ext cx="716926" cy="381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681685" y="4844559"/>
            <a:ext cx="1008868" cy="415702"/>
            <a:chOff x="2522513" y="1523426"/>
            <a:chExt cx="1008868" cy="415702"/>
          </a:xfrm>
        </p:grpSpPr>
        <p:sp>
          <p:nvSpPr>
            <p:cNvPr id="53" name="Прямая соединительная линия 3"/>
            <p:cNvSpPr/>
            <p:nvPr/>
          </p:nvSpPr>
          <p:spPr>
            <a:xfrm rot="16200000" flipV="1">
              <a:off x="2424360" y="1621579"/>
              <a:ext cx="242026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314"/>
                  </a:moveTo>
                  <a:lnTo>
                    <a:pt x="877927" y="1131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ая соединительная линия 4"/>
            <p:cNvSpPr/>
            <p:nvPr/>
          </p:nvSpPr>
          <p:spPr>
            <a:xfrm rot="24798017">
              <a:off x="3487485" y="1895232"/>
              <a:ext cx="43896" cy="43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pic>
        <p:nvPicPr>
          <p:cNvPr id="5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2"/>
          <p:cNvSpPr>
            <a:spLocks noChangeArrowheads="1"/>
          </p:cNvSpPr>
          <p:nvPr/>
        </p:nvSpPr>
        <p:spPr bwMode="auto">
          <a:xfrm>
            <a:off x="3004580" y="62591"/>
            <a:ext cx="5110453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Достижения</a:t>
            </a:r>
          </a:p>
          <a:p>
            <a:pPr algn="ctr" eaLnBrk="1" hangingPunct="1"/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ШСК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«ОХТИНСКИЕ 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БАРСЫ»</a:t>
            </a:r>
          </a:p>
        </p:txBody>
      </p:sp>
      <p:pic>
        <p:nvPicPr>
          <p:cNvPr id="5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70" y="3861048"/>
            <a:ext cx="1812925" cy="24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1" y="1187888"/>
            <a:ext cx="1871662" cy="2495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90" y="1141850"/>
            <a:ext cx="1751013" cy="25415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76" y="3759441"/>
            <a:ext cx="1802314" cy="26140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19" y="1144883"/>
            <a:ext cx="1765300" cy="2505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3" y="3798334"/>
            <a:ext cx="1746990" cy="25247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материалы для видеоролика\я защ отеч грамота 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87" y="1000638"/>
            <a:ext cx="1980489" cy="26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атериалы для видеоролика\спорт туризм грамот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15" y="3711644"/>
            <a:ext cx="1996361" cy="26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ШСК «Охтинские барсы» в физкультурно-массовых мероприятиях школы, района, города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2370927" cy="175210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/>
          <p:cNvGrpSpPr/>
          <p:nvPr/>
        </p:nvGrpSpPr>
        <p:grpSpPr>
          <a:xfrm>
            <a:off x="343458" y="3284984"/>
            <a:ext cx="2043033" cy="490974"/>
            <a:chOff x="501692" y="1434417"/>
            <a:chExt cx="2043033" cy="4909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01692" y="1434417"/>
              <a:ext cx="2043033" cy="490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01692" y="1434417"/>
              <a:ext cx="2043033" cy="490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Женская восьмерка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581008" y="4535786"/>
            <a:ext cx="2422890" cy="181880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7020272" y="6217091"/>
            <a:ext cx="2562332" cy="583793"/>
            <a:chOff x="629213" y="1799018"/>
            <a:chExt cx="2562332" cy="62870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78331" y="1811956"/>
              <a:ext cx="936104" cy="615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629213" y="1799018"/>
              <a:ext cx="2562332" cy="505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Кросс Нации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581008" y="1916832"/>
            <a:ext cx="2422890" cy="185912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6947730" y="3734197"/>
            <a:ext cx="1872208" cy="486902"/>
            <a:chOff x="622502" y="1767519"/>
            <a:chExt cx="2555283" cy="62151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622502" y="1779828"/>
              <a:ext cx="2535000" cy="60920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642785" y="1767519"/>
              <a:ext cx="2535000" cy="6092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Сдача норм ГТО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171897" y="1869127"/>
            <a:ext cx="2846698" cy="2103699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3368743" y="3806512"/>
            <a:ext cx="2453006" cy="589498"/>
            <a:chOff x="602367" y="1722259"/>
            <a:chExt cx="2453006" cy="58949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02367" y="1722259"/>
              <a:ext cx="2453006" cy="5894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02367" y="1722259"/>
              <a:ext cx="2453006" cy="589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Семейное ориентирование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 «Ржевская осень»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375464" y="4514731"/>
            <a:ext cx="2698659" cy="2056362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/>
          <p:cNvGrpSpPr/>
          <p:nvPr/>
        </p:nvGrpSpPr>
        <p:grpSpPr>
          <a:xfrm>
            <a:off x="3796935" y="6372800"/>
            <a:ext cx="1855716" cy="397415"/>
            <a:chOff x="604214" y="2400121"/>
            <a:chExt cx="1855716" cy="39741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04214" y="2400121"/>
              <a:ext cx="1855716" cy="3974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604214" y="2400121"/>
              <a:ext cx="1855716" cy="397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</a:rPr>
                <a:t>Лыжня России</a:t>
              </a:r>
              <a:endParaRPr lang="ru-RU" sz="1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E:\материалы для видеоролика\бас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2126"/>
            <a:ext cx="2743833" cy="20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29911" y="6156927"/>
            <a:ext cx="2043033" cy="490974"/>
            <a:chOff x="501692" y="1434417"/>
            <a:chExt cx="2043033" cy="49097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01692" y="1434417"/>
              <a:ext cx="2043033" cy="4909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501692" y="1434417"/>
              <a:ext cx="2043033" cy="490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</a:rPr>
                <a:t>Оранжевый мяч</a:t>
              </a:r>
              <a:endParaRPr lang="ru-RU" sz="11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7779" y="86557"/>
            <a:ext cx="2635089" cy="192135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288019" y="1794466"/>
            <a:ext cx="2439340" cy="586214"/>
            <a:chOff x="599011" y="1712664"/>
            <a:chExt cx="2439340" cy="58621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99011" y="1712664"/>
              <a:ext cx="2439340" cy="5862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599011" y="1712664"/>
              <a:ext cx="2439340" cy="586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Городской этап «Мини-футбол в школу!»</a:t>
              </a:r>
              <a:endParaRPr lang="ru-RU" sz="11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210291" y="844683"/>
            <a:ext cx="2704533" cy="229153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/>
          <p:cNvGrpSpPr/>
          <p:nvPr/>
        </p:nvGrpSpPr>
        <p:grpSpPr>
          <a:xfrm>
            <a:off x="3210292" y="209795"/>
            <a:ext cx="2704533" cy="394593"/>
            <a:chOff x="141308" y="7359"/>
            <a:chExt cx="2704533" cy="39459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1308" y="7359"/>
              <a:ext cx="2704533" cy="39459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41308" y="7359"/>
              <a:ext cx="2704533" cy="39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Городской этап «Самбо в школу!»</a:t>
              </a:r>
              <a:endParaRPr lang="ru-RU" sz="14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9341" y="2492896"/>
            <a:ext cx="2569164" cy="1898603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/>
          <p:cNvGrpSpPr/>
          <p:nvPr/>
        </p:nvGrpSpPr>
        <p:grpSpPr>
          <a:xfrm>
            <a:off x="371359" y="2449817"/>
            <a:ext cx="2213854" cy="532026"/>
            <a:chOff x="955764" y="1554350"/>
            <a:chExt cx="2213854" cy="53202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55764" y="1554350"/>
              <a:ext cx="2213854" cy="5320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955764" y="1554350"/>
              <a:ext cx="2213854" cy="532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Смотр Строя и песни к  Дню Защитника Отечества</a:t>
              </a:r>
              <a:endParaRPr lang="ru-RU" sz="11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88674" y="4915886"/>
            <a:ext cx="2849424" cy="186212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6305512" y="154544"/>
            <a:ext cx="2615749" cy="1933029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Группа 22"/>
          <p:cNvGrpSpPr/>
          <p:nvPr/>
        </p:nvGrpSpPr>
        <p:grpSpPr>
          <a:xfrm>
            <a:off x="6582036" y="1990450"/>
            <a:ext cx="2253997" cy="541673"/>
            <a:chOff x="835580" y="1582534"/>
            <a:chExt cx="2253997" cy="5416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35580" y="1582534"/>
              <a:ext cx="2253997" cy="5416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835580" y="1582534"/>
              <a:ext cx="2253997" cy="54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Мини-футбол «Мир вашему дому»</a:t>
              </a:r>
              <a:endParaRPr lang="ru-RU" sz="1100" kern="12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305512" y="2818546"/>
            <a:ext cx="2765794" cy="204076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6462650" y="2612695"/>
            <a:ext cx="2492770" cy="599054"/>
            <a:chOff x="1036701" y="1750177"/>
            <a:chExt cx="2492770" cy="59905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36701" y="1750177"/>
              <a:ext cx="2492770" cy="5990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036701" y="1750177"/>
              <a:ext cx="2492770" cy="599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Осенний кросс</a:t>
              </a:r>
              <a:endParaRPr lang="ru-RU" sz="1100" kern="1200" dirty="0"/>
            </a:p>
          </p:txBody>
        </p:sp>
      </p:grpSp>
      <p:pic>
        <p:nvPicPr>
          <p:cNvPr id="2050" name="Picture 2" descr="E:\материалы для видеоролика\вес старт 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" y="4946848"/>
            <a:ext cx="27013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30740" y="4516796"/>
            <a:ext cx="2704765" cy="650000"/>
            <a:chOff x="877354" y="1899019"/>
            <a:chExt cx="2704765" cy="650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77354" y="1899019"/>
              <a:ext cx="2704765" cy="650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877354" y="1899019"/>
              <a:ext cx="2704765" cy="65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Полоса препятствий к 23 февраля</a:t>
              </a:r>
              <a:endParaRPr lang="ru-RU" sz="1100" kern="1200" dirty="0"/>
            </a:p>
          </p:txBody>
        </p:sp>
      </p:grpSp>
      <p:pic>
        <p:nvPicPr>
          <p:cNvPr id="2051" name="Picture 3" descr="E:\материалы для видеоролика\гто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09" y="4136232"/>
            <a:ext cx="3092898" cy="20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196399" y="3513926"/>
            <a:ext cx="2704765" cy="650000"/>
            <a:chOff x="877354" y="1899019"/>
            <a:chExt cx="2704765" cy="650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77354" y="1899019"/>
              <a:ext cx="2704765" cy="6500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877354" y="1899019"/>
              <a:ext cx="2704765" cy="65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Вручение знаков ГТО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4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03899" y="2087675"/>
            <a:ext cx="2502223" cy="405221"/>
            <a:chOff x="1029964" y="1507159"/>
            <a:chExt cx="2502223" cy="4052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29964" y="1507159"/>
              <a:ext cx="2502223" cy="40522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029964" y="1507159"/>
              <a:ext cx="2502223" cy="405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200" kern="1200" dirty="0" smtClean="0"/>
                <a:t>Соревнования по альпинизму  «Альпийский штурм»</a:t>
              </a:r>
              <a:endParaRPr lang="ru-RU" sz="12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25219" y="157860"/>
            <a:ext cx="2611400" cy="1929815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3446875" y="884696"/>
            <a:ext cx="2250249" cy="329611"/>
            <a:chOff x="606976" y="1520368"/>
            <a:chExt cx="2250249" cy="32961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06976" y="1520368"/>
              <a:ext cx="2250249" cy="3296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06976" y="1520368"/>
              <a:ext cx="2250249" cy="329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Муниципальные  соревнования «Веселые старты»</a:t>
              </a:r>
              <a:endParaRPr lang="ru-RU" sz="1100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39777" y="2924944"/>
            <a:ext cx="2899616" cy="232323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26720" y="5404511"/>
            <a:ext cx="2874936" cy="415076"/>
            <a:chOff x="1308065" y="2225362"/>
            <a:chExt cx="2874936" cy="41507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Папа, мама, я – спортивная семья</a:t>
              </a:r>
              <a:endParaRPr lang="ru-RU" sz="1100" kern="12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372200" y="186883"/>
            <a:ext cx="2554966" cy="188811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/>
          <p:cNvGrpSpPr/>
          <p:nvPr/>
        </p:nvGrpSpPr>
        <p:grpSpPr>
          <a:xfrm>
            <a:off x="6560803" y="1720960"/>
            <a:ext cx="2201620" cy="529085"/>
            <a:chOff x="1004449" y="1545761"/>
            <a:chExt cx="2201620" cy="52908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004449" y="1545761"/>
              <a:ext cx="2201620" cy="5290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1004449" y="1545761"/>
              <a:ext cx="2201620" cy="529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Районные соревнования «Силушка молодецкая»</a:t>
              </a:r>
              <a:endParaRPr lang="ru-RU" sz="1100" kern="12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631908" y="2492896"/>
            <a:ext cx="2189690" cy="1855311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/>
          <p:cNvGrpSpPr/>
          <p:nvPr/>
        </p:nvGrpSpPr>
        <p:grpSpPr>
          <a:xfrm>
            <a:off x="6737476" y="4286010"/>
            <a:ext cx="2189690" cy="319477"/>
            <a:chOff x="70814" y="1619"/>
            <a:chExt cx="2189690" cy="31947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814" y="1619"/>
              <a:ext cx="2189690" cy="31947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70814" y="1619"/>
              <a:ext cx="2189690" cy="319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Спортивное ориентирование «Траверс»</a:t>
              </a:r>
              <a:endParaRPr lang="ru-RU" sz="900" kern="1200" dirty="0"/>
            </a:p>
          </p:txBody>
        </p:sp>
      </p:grpSp>
      <p:sp>
        <p:nvSpPr>
          <p:cNvPr id="24" name="Прямоугольник 23" descr="DSCF3099"/>
          <p:cNvSpPr/>
          <p:nvPr/>
        </p:nvSpPr>
        <p:spPr>
          <a:xfrm>
            <a:off x="6569981" y="4725144"/>
            <a:ext cx="2400298" cy="1773811"/>
          </a:xfrm>
          <a:prstGeom prst="rect">
            <a:avLst/>
          </a:prstGeom>
          <a:blipFill>
            <a:blip r:embed="rId6" cstate="print"/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6603672" y="6241892"/>
            <a:ext cx="2068342" cy="257063"/>
            <a:chOff x="264479" y="1427074"/>
            <a:chExt cx="2068342" cy="25706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64479" y="1427074"/>
              <a:ext cx="2068342" cy="25706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64479" y="1427074"/>
              <a:ext cx="2068342" cy="257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kern="1200" dirty="0" smtClean="0"/>
                <a:t>Соревнования по Настольному теннису</a:t>
              </a:r>
              <a:endParaRPr lang="ru-RU" sz="1100" kern="1200" dirty="0"/>
            </a:p>
          </p:txBody>
        </p:sp>
      </p:grpSp>
      <p:pic>
        <p:nvPicPr>
          <p:cNvPr id="3074" name="Picture 2" descr="E:\материалы для видеоролика\историгр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90014"/>
            <a:ext cx="2478860" cy="18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3365850" y="4833105"/>
            <a:ext cx="2874936" cy="415076"/>
            <a:chOff x="1308065" y="2225362"/>
            <a:chExt cx="2874936" cy="41507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Муниципальные соревнования </a:t>
              </a:r>
              <a:r>
                <a:rPr lang="ru-RU" sz="1100" kern="1200" dirty="0" smtClean="0"/>
                <a:t>«</a:t>
              </a:r>
              <a:r>
                <a:rPr lang="ru-RU" sz="1100" kern="1200" dirty="0" err="1" smtClean="0"/>
                <a:t>Пересвет</a:t>
              </a:r>
              <a:r>
                <a:rPr lang="ru-RU" sz="1100" kern="1200" dirty="0" smtClean="0"/>
                <a:t>»</a:t>
              </a:r>
              <a:endParaRPr lang="ru-RU" sz="1100" kern="1200" dirty="0"/>
            </a:p>
          </p:txBody>
        </p:sp>
      </p:grpSp>
      <p:pic>
        <p:nvPicPr>
          <p:cNvPr id="3075" name="Picture 3" descr="E:\материалы для видеоролика\ск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138"/>
            <a:ext cx="2820147" cy="18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5_wahL4-Dy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63" y="2290285"/>
            <a:ext cx="3279642" cy="24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атериалы для видеоролика\турсл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423592" cy="24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16632"/>
            <a:ext cx="2664296" cy="415076"/>
            <a:chOff x="1308065" y="2225362"/>
            <a:chExt cx="2874936" cy="4150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Туристический слет в </a:t>
              </a:r>
              <a:r>
                <a:rPr lang="ru-RU" sz="1100" dirty="0" err="1" smtClean="0"/>
                <a:t>Лемболово</a:t>
              </a:r>
              <a:endParaRPr lang="ru-RU" sz="1100" kern="1200" dirty="0"/>
            </a:p>
          </p:txBody>
        </p:sp>
      </p:grpSp>
      <p:pic>
        <p:nvPicPr>
          <p:cNvPr id="4099" name="Picture 3" descr="E:\материалы для видеоролика\фех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81" y="4886888"/>
            <a:ext cx="2787682" cy="18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материалы для видеоролика\шахм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2531"/>
            <a:ext cx="2987744" cy="17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материалы для видеоролика\я защ отеч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454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материалы для видеоролика\фут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95" y="3573016"/>
            <a:ext cx="27013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материалы для видеоролика\силушка молодецка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0" y="4941168"/>
            <a:ext cx="3162821" cy="17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school152spb.ru/photo/2021/20210613-JNQ2fV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0750"/>
            <a:ext cx="2856532" cy="21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esktop\DXa8bx7PJ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5171"/>
            <a:ext cx="2804931" cy="21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474804" y="2653884"/>
            <a:ext cx="2664296" cy="415076"/>
            <a:chOff x="1308065" y="2225362"/>
            <a:chExt cx="2874936" cy="41507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Я – Защитник Отечества!</a:t>
              </a:r>
              <a:endParaRPr lang="ru-RU" sz="11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9552" y="6416087"/>
            <a:ext cx="2664296" cy="415076"/>
            <a:chOff x="1308065" y="2225362"/>
            <a:chExt cx="2874936" cy="4150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Районные соревнования «Силушка молодецкая»</a:t>
              </a:r>
              <a:endParaRPr lang="ru-RU" sz="11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31168" y="4348519"/>
            <a:ext cx="2664296" cy="415076"/>
            <a:chOff x="1308065" y="2225362"/>
            <a:chExt cx="2874936" cy="41507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Соревнования «Белая ладья»</a:t>
              </a:r>
              <a:endParaRPr lang="ru-RU" sz="11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61595" y="5373216"/>
            <a:ext cx="2664296" cy="415076"/>
            <a:chOff x="1308065" y="2225362"/>
            <a:chExt cx="2874936" cy="41507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Соревнования по футболу</a:t>
              </a:r>
              <a:endParaRPr lang="ru-RU" sz="11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18181" y="2020444"/>
            <a:ext cx="2664296" cy="415076"/>
            <a:chOff x="1308065" y="2225362"/>
            <a:chExt cx="2874936" cy="41507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Соревнования по </a:t>
              </a:r>
              <a:r>
                <a:rPr lang="ru-RU" sz="1100" dirty="0" err="1" smtClean="0"/>
                <a:t>скалалазанию</a:t>
              </a:r>
              <a:endParaRPr lang="ru-RU" sz="11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479874" y="4912034"/>
            <a:ext cx="2664296" cy="415076"/>
            <a:chOff x="1308065" y="2225362"/>
            <a:chExt cx="2874936" cy="41507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1308065" y="2225362"/>
              <a:ext cx="2874936" cy="41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ru-RU" sz="1100" dirty="0" smtClean="0"/>
                <a:t>Открытые занятия по фехтованию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8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6652"/>
            <a:ext cx="6264696" cy="1044116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учебному году клубу «Охтинские барсы»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исполнилось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94" y="1748976"/>
            <a:ext cx="7520940" cy="35445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Год создания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2016 </a:t>
            </a:r>
            <a:r>
              <a:rPr lang="ru-RU" dirty="0" smtClean="0"/>
              <a:t>				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		* Девиз </a:t>
            </a:r>
            <a:r>
              <a:rPr lang="ru-RU" sz="2000" dirty="0"/>
              <a:t>- </a:t>
            </a: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* Эмблема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 </a:t>
            </a:r>
          </a:p>
          <a:p>
            <a:endParaRPr lang="ru-RU" dirty="0" smtClean="0"/>
          </a:p>
        </p:txBody>
      </p:sp>
      <p:pic>
        <p:nvPicPr>
          <p:cNvPr id="4" name="Рисунок 4" descr="C:\Documents and Settings\Admin\Рабочий стол\01. Кесарева Марина 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1478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2564904"/>
            <a:ext cx="33843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«Быстрый барс бежит вперед, нас к победе он ведет!»</a:t>
            </a:r>
            <a:endParaRPr lang="ru-RU" alt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Эмблема шко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4" y="44624"/>
            <a:ext cx="12961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шск\салю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08" y="800796"/>
            <a:ext cx="3151344" cy="19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36707"/>
            <a:ext cx="1827725" cy="1257589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видов спорта, подготовка обучающихся к сдаче норм ГТО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97359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ШСК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«Охтинские барсы»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C:\Documents and Settings\Admin\Рабочий стол\01. Кесарева Марина 5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645"/>
            <a:ext cx="1512168" cy="1667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988840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соревнований,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праздников,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акций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276872"/>
            <a:ext cx="20162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соревнованиях  и мероприятиях школьного,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районного, городского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уровней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2564904"/>
            <a:ext cx="1728192" cy="3570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Секционная работа: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Фехтование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Волейбол.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Баскетбол.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Каратэ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альпинизма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Фитнес-аэробика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4439500"/>
            <a:ext cx="22322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заимодействие со спортивными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школами, другими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ШСК района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3750" y="4869160"/>
            <a:ext cx="22322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образа жизни, профилактика вредных привычек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915816" y="116632"/>
            <a:ext cx="6102350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Профильные виды спорта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ШСК </a:t>
            </a:r>
            <a:endParaRPr lang="ru-RU" altLang="ru-RU" sz="24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«ОХТИНСКИЕ 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БАРСЫ»</a:t>
            </a:r>
          </a:p>
        </p:txBody>
      </p:sp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0472"/>
            <a:ext cx="2186176" cy="163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134496" y="1110472"/>
            <a:ext cx="144621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утбол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8626"/>
            <a:ext cx="1960911" cy="130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771800" y="2862937"/>
            <a:ext cx="864096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Самбо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06" y="1209137"/>
            <a:ext cx="2335786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188930" y="2549091"/>
            <a:ext cx="1346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Школа альпинизма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63" y="5325211"/>
            <a:ext cx="304033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938111" y="5171223"/>
            <a:ext cx="104859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1028" name="Picture 4" descr="https://kpravda.ru/wp-content/uploads/2020/10/1573136293_4503599635233513_d5d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07504" y="4859287"/>
            <a:ext cx="1193035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Фехтование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материалы для видеоролика\баск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0" y="2963036"/>
            <a:ext cx="1779747" cy="16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137065" y="4305658"/>
            <a:ext cx="1120452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материалы для видеоролика\наст тен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43" y="4653136"/>
            <a:ext cx="2578453" cy="19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17643" y="6170143"/>
            <a:ext cx="152082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Настольный теннис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E:\материалы для видеоролика\карат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35" y="3509606"/>
            <a:ext cx="2108239" cy="15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72720" y="3343051"/>
            <a:ext cx="83242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Каратэ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https://magedel.ru/wp-content/uploads/2021/07/1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2675" y="2959925"/>
            <a:ext cx="2193421" cy="14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7234889" y="2918324"/>
            <a:ext cx="153035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Фитнес-аэробика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txBody>
          <a:bodyPr/>
          <a:lstStyle/>
          <a:p>
            <a:pPr algn="ctr"/>
            <a: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Документы</a:t>
            </a:r>
            <a:r>
              <a:rPr lang="ru-RU" alt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регламентирующие деятельность школьного спортивного клуба </a:t>
            </a:r>
            <a: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«ОХТИНСКИЕ </a:t>
            </a:r>
            <a:r>
              <a:rPr lang="ru-RU" altLang="ru-RU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БАРСЫ»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8686" t="10256" r="29487" b="3702"/>
          <a:stretch/>
        </p:blipFill>
        <p:spPr bwMode="auto">
          <a:xfrm>
            <a:off x="395536" y="1412776"/>
            <a:ext cx="2485390" cy="32403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9007" t="9117" r="30930" b="4842"/>
          <a:stretch/>
        </p:blipFill>
        <p:spPr bwMode="auto">
          <a:xfrm>
            <a:off x="3419872" y="1412776"/>
            <a:ext cx="2453258" cy="32403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5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ШСК «Охтинские барсы»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12248" t="14599" r="11937" b="6571"/>
          <a:stretch/>
        </p:blipFill>
        <p:spPr bwMode="auto">
          <a:xfrm>
            <a:off x="179512" y="1484784"/>
            <a:ext cx="8856984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9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938" t="14877" r="11783" b="4365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 ШСК «Охтинские барсы» секционной работы по видам спорта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Количество спортивных секций – </a:t>
            </a:r>
            <a:r>
              <a:rPr lang="ru-RU" dirty="0" smtClean="0">
                <a:solidFill>
                  <a:srgbClr val="C00000"/>
                </a:solidFill>
              </a:rPr>
              <a:t>9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Количество членов ШСК «Охтинские барсы», посещающих спортивные секции – </a:t>
            </a:r>
            <a:r>
              <a:rPr lang="ru-RU" dirty="0" smtClean="0">
                <a:solidFill>
                  <a:srgbClr val="C00000"/>
                </a:solidFill>
              </a:rPr>
              <a:t>165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Расписание спортивных секций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Admin\Рабочий стол\01. Кесарева Марина 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1478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5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TextBox 2"/>
          <p:cNvSpPr txBox="1"/>
          <p:nvPr/>
        </p:nvSpPr>
        <p:spPr>
          <a:xfrm>
            <a:off x="1619672" y="332656"/>
            <a:ext cx="6264696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РАСПИСАНИЕ РАБОТЫ СПОРТИВНЫХ СЕКЦИЙ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ШСК «Охтинские барсы»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828</TotalTime>
  <Words>426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Углы</vt:lpstr>
      <vt:lpstr>Волна</vt:lpstr>
      <vt:lpstr>Воздушный поток</vt:lpstr>
      <vt:lpstr>Государственное бюджетное общеобразовательное учреждение средняя общеобразовательная школа № 152 Красногвардейского района Санкт-Петербурга имени Героя Российской Федерации А.Т. Апакидзе </vt:lpstr>
      <vt:lpstr>В 2021-2022 учебному году клубу «Охтинские барсы»  исполнилось 5 лет!</vt:lpstr>
      <vt:lpstr>Направления деятельности ШСК  «Охтинские барсы»</vt:lpstr>
      <vt:lpstr>Презентация PowerPoint</vt:lpstr>
      <vt:lpstr> Документы, регламентирующие деятельность школьного спортивного клуба  «ОХТИНСКИЕ БАРСЫ» </vt:lpstr>
      <vt:lpstr>План работы ШСК «Охтинские барсы»</vt:lpstr>
      <vt:lpstr>Презентация PowerPoint</vt:lpstr>
      <vt:lpstr>Организация в ШСК «Охтинские барсы» секционной работы по видам спорта</vt:lpstr>
      <vt:lpstr>Презентация PowerPoint</vt:lpstr>
      <vt:lpstr>Презентация PowerPoint</vt:lpstr>
      <vt:lpstr>Презентация PowerPoint</vt:lpstr>
      <vt:lpstr>Участие ШСК «Охтинские барсы» в физкультурно-массовых мероприятиях школы, района, города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 152 имени Героя РФ А.П. Апакидзе Красногвардейского района Санкт-Петербурга</dc:title>
  <dc:creator>Алексей Забелин</dc:creator>
  <cp:lastModifiedBy>Алексей Забелин</cp:lastModifiedBy>
  <cp:revision>40</cp:revision>
  <dcterms:created xsi:type="dcterms:W3CDTF">2021-11-25T10:33:35Z</dcterms:created>
  <dcterms:modified xsi:type="dcterms:W3CDTF">2022-01-18T19:35:43Z</dcterms:modified>
</cp:coreProperties>
</file>